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31"/>
  </p:notes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75" r:id="rId30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916" autoAdjust="0"/>
    <p:restoredTop sz="90929"/>
  </p:normalViewPr>
  <p:slideViewPr>
    <p:cSldViewPr snapToObjects="1">
      <p:cViewPr>
        <p:scale>
          <a:sx n="60" d="100"/>
          <a:sy n="60" d="100"/>
        </p:scale>
        <p:origin x="-1434" y="-132"/>
      </p:cViewPr>
      <p:guideLst>
        <p:guide orient="horz" pos="1344"/>
        <p:guide pos="8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8.xml"/><Relationship Id="rId18" Type="http://schemas.openxmlformats.org/officeDocument/2006/relationships/slide" Target="slides/slide2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4.xml"/><Relationship Id="rId17" Type="http://schemas.openxmlformats.org/officeDocument/2006/relationships/slide" Target="slides/slide25.xml"/><Relationship Id="rId2" Type="http://schemas.openxmlformats.org/officeDocument/2006/relationships/slide" Target="slides/slide3.xml"/><Relationship Id="rId16" Type="http://schemas.openxmlformats.org/officeDocument/2006/relationships/slide" Target="slides/slide24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21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3CF7A4D-3D63-4921-B676-C30C8BD76C8C}" type="datetimeFigureOut">
              <a:rPr lang="en-US"/>
              <a:pPr>
                <a:defRPr/>
              </a:pPr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DD7071E-4E64-408F-8A3F-CB3A2FF5F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9AC9A2-9ED2-45AD-92D7-7B4ADB79556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96A7F-C9D8-42E6-94CD-997922E7E7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4461-E36B-4C81-8FE8-EACABE0F4D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4D12F-2304-4C34-9202-A0C25D250A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E31EF-B2CF-4F8D-9AE2-320440E046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6FBC2-CDB2-4576-8AD4-90FC9F441F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122EF-7399-4A01-9E46-024DE98B64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4E59-79AF-4F4D-B9AC-F6A20E35C3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9BE1B-CDB2-46AF-8EB4-1775957A7D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915AA-F450-474D-B1AB-92AD5A59B5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AF38-9788-4DE1-8670-28B967E680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A9EE-3833-42D5-862B-3813998003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B8AC9-184C-463E-877D-A74E65401D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02639-E754-4E53-A1DB-59E83A8B1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499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99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61CAA88-7027-4819-B9BC-1E4F1D24A0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85001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03" r:id="rId2"/>
    <p:sldLayoutId id="2147483915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16" r:id="rId9"/>
    <p:sldLayoutId id="2147483909" r:id="rId10"/>
    <p:sldLayoutId id="2147483910" r:id="rId11"/>
    <p:sldLayoutId id="2147483912" r:id="rId12"/>
    <p:sldLayoutId id="21474839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4.jpeg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7.jpeg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9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jpeg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981200" y="1828800"/>
            <a:ext cx="4953000" cy="1143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TW" sz="4400"/>
              <a:t>AERODYNAMICS</a:t>
            </a:r>
          </a:p>
        </p:txBody>
      </p:sp>
      <p:sp>
        <p:nvSpPr>
          <p:cNvPr id="89091" name="TextBox 2"/>
          <p:cNvSpPr txBox="1">
            <a:spLocks noChangeArrowheads="1"/>
          </p:cNvSpPr>
          <p:nvPr/>
        </p:nvSpPr>
        <p:spPr bwMode="auto">
          <a:xfrm>
            <a:off x="2500313" y="3714750"/>
            <a:ext cx="4143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IQ">
                <a:ea typeface="Majalla UI"/>
              </a:rPr>
              <a:t>د. محمد  خضير عباس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Laplace</a:t>
            </a:r>
            <a:r>
              <a:rPr lang="en-US" altLang="zh-TW" sz="3200" dirty="0" smtClean="0">
                <a:latin typeface="Times New Roman" pitchFamily="18" charset="0"/>
              </a:rPr>
              <a:t>’</a:t>
            </a:r>
            <a:r>
              <a:rPr lang="en-US" altLang="zh-TW" sz="3200" dirty="0" smtClean="0"/>
              <a:t>s equation for </a:t>
            </a:r>
            <a:r>
              <a:rPr lang="en-US" altLang="zh-TW" sz="3200" dirty="0" err="1" smtClean="0"/>
              <a:t>irrotational</a:t>
            </a:r>
            <a:r>
              <a:rPr lang="en-US" altLang="zh-TW" sz="3200" dirty="0" smtClean="0"/>
              <a:t>, incompressible flow</a:t>
            </a:r>
          </a:p>
        </p:txBody>
      </p:sp>
      <p:sp>
        <p:nvSpPr>
          <p:cNvPr id="348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For incompressible flow</a:t>
            </a:r>
          </a:p>
          <a:p>
            <a:pPr lvl="1" eaLnBrk="1" hangingPunct="1"/>
            <a:endParaRPr lang="en-US" altLang="zh-TW" smtClean="0"/>
          </a:p>
          <a:p>
            <a:pPr eaLnBrk="1" hangingPunct="1"/>
            <a:r>
              <a:rPr lang="en-US" altLang="zh-TW" sz="2800" smtClean="0">
                <a:sym typeface="Symbol" pitchFamily="18" charset="2"/>
              </a:rPr>
              <a:t>For irrotational flow ( is velocity potential)</a:t>
            </a:r>
          </a:p>
          <a:p>
            <a:pPr eaLnBrk="1" hangingPunct="1"/>
            <a:endParaRPr lang="en-US" altLang="zh-TW" sz="2800" smtClean="0">
              <a:sym typeface="Symbol" pitchFamily="18" charset="2"/>
            </a:endParaRPr>
          </a:p>
          <a:p>
            <a:pPr eaLnBrk="1" hangingPunct="1"/>
            <a:r>
              <a:rPr lang="en-US" altLang="zh-TW" sz="2800" smtClean="0">
                <a:sym typeface="Symbol" pitchFamily="18" charset="2"/>
              </a:rPr>
              <a:t>Laplace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’</a:t>
            </a:r>
            <a:r>
              <a:rPr lang="en-US" altLang="zh-TW" sz="2800" smtClean="0">
                <a:sym typeface="Symbol" pitchFamily="18" charset="2"/>
              </a:rPr>
              <a:t>s equation</a:t>
            </a:r>
          </a:p>
          <a:p>
            <a:pPr eaLnBrk="1" hangingPunct="1"/>
            <a:endParaRPr lang="en-US" altLang="zh-TW" sz="2800" smtClean="0">
              <a:sym typeface="Symbol" pitchFamily="18" charset="2"/>
            </a:endParaRPr>
          </a:p>
          <a:p>
            <a:pPr eaLnBrk="1" hangingPunct="1"/>
            <a:r>
              <a:rPr lang="en-US" altLang="zh-TW" sz="2800" smtClean="0">
                <a:sym typeface="Symbol" pitchFamily="18" charset="2"/>
              </a:rPr>
              <a:t>The stream function  also satisfies Laplace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’</a:t>
            </a:r>
            <a:r>
              <a:rPr lang="en-US" altLang="zh-TW" sz="2800" smtClean="0">
                <a:sym typeface="Symbol" pitchFamily="18" charset="2"/>
              </a:rPr>
              <a:t>s equation.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219200" y="2047875"/>
          <a:ext cx="1600200" cy="466725"/>
        </p:xfrm>
        <a:graphic>
          <a:graphicData uri="http://schemas.openxmlformats.org/presentationml/2006/ole">
            <p:oleObj spid="_x0000_s34818" name="Equation" r:id="rId3" imgW="609480" imgH="17748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1219200" y="3048000"/>
          <a:ext cx="1333500" cy="533400"/>
        </p:xfrm>
        <a:graphic>
          <a:graphicData uri="http://schemas.openxmlformats.org/presentationml/2006/ole">
            <p:oleObj spid="_x0000_s34819" name="Equation" r:id="rId4" imgW="507960" imgH="203040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219200" y="3962400"/>
          <a:ext cx="3133725" cy="600075"/>
        </p:xfrm>
        <a:graphic>
          <a:graphicData uri="http://schemas.openxmlformats.org/presentationml/2006/ole">
            <p:oleObj spid="_x0000_s34820" name="Equation" r:id="rId5" imgW="1193760" imgH="22860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295400" y="5491163"/>
          <a:ext cx="1433513" cy="600075"/>
        </p:xfrm>
        <a:graphic>
          <a:graphicData uri="http://schemas.openxmlformats.org/presentationml/2006/ole">
            <p:oleObj spid="_x0000_s34821" name="Equation" r:id="rId6" imgW="545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Solution of Laplace</a:t>
            </a:r>
            <a:r>
              <a:rPr lang="en-US" altLang="zh-TW" sz="2800" smtClean="0">
                <a:latin typeface="Times New Roman" pitchFamily="18" charset="0"/>
              </a:rPr>
              <a:t>’</a:t>
            </a:r>
            <a:r>
              <a:rPr lang="en-US" altLang="zh-TW" sz="2800" smtClean="0"/>
              <a:t>s equation</a:t>
            </a:r>
          </a:p>
          <a:p>
            <a:pPr lvl="1" eaLnBrk="1" hangingPunct="1"/>
            <a:r>
              <a:rPr lang="en-US" altLang="zh-TW" smtClean="0"/>
              <a:t>Solutions of Laplace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s equation are called </a:t>
            </a:r>
            <a:r>
              <a:rPr lang="en-US" altLang="zh-TW" i="1" smtClean="0">
                <a:solidFill>
                  <a:schemeClr val="hlink"/>
                </a:solidFill>
              </a:rPr>
              <a:t>harmonic functions</a:t>
            </a:r>
            <a:r>
              <a:rPr lang="en-US" altLang="zh-TW" smtClean="0"/>
              <a:t>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Superposition principle is applicable since Laplace</a:t>
            </a:r>
            <a:r>
              <a:rPr lang="en-US" altLang="zh-TW" smtClean="0">
                <a:latin typeface="Times New Roman" pitchFamily="18" charset="0"/>
                <a:sym typeface="Symbol" pitchFamily="18" charset="2"/>
              </a:rPr>
              <a:t>’</a:t>
            </a:r>
            <a:r>
              <a:rPr lang="en-US" altLang="zh-TW" smtClean="0">
                <a:sym typeface="Symbol" pitchFamily="18" charset="2"/>
              </a:rPr>
              <a:t>s equation is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linear</a:t>
            </a:r>
            <a:r>
              <a:rPr lang="en-US" altLang="zh-TW" smtClean="0">
                <a:sym typeface="Symbol" pitchFamily="18" charset="2"/>
              </a:rPr>
              <a:t>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A complicated flow pattern can be synthesized by adding together a number of elementary flows.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49530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Boundary contions</a:t>
            </a:r>
          </a:p>
          <a:p>
            <a:pPr lvl="1" eaLnBrk="1" hangingPunct="1"/>
            <a:r>
              <a:rPr lang="en-US" altLang="zh-TW" smtClean="0"/>
              <a:t>Infinity boundary conditions</a:t>
            </a:r>
          </a:p>
          <a:p>
            <a:pPr lvl="1" eaLnBrk="1" hangingPunct="1"/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Wall boundary conditions (wall tangency conditions)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676400" y="2438400"/>
          <a:ext cx="2271713" cy="1758950"/>
        </p:xfrm>
        <a:graphic>
          <a:graphicData uri="http://schemas.openxmlformats.org/presentationml/2006/ole">
            <p:oleObj spid="_x0000_s35842" name="Equation" r:id="rId3" imgW="1117440" imgH="86328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676400" y="5065713"/>
          <a:ext cx="1936750" cy="801687"/>
        </p:xfrm>
        <a:graphic>
          <a:graphicData uri="http://schemas.openxmlformats.org/presentationml/2006/ole">
            <p:oleObj spid="_x0000_s35843" name="Equation" r:id="rId4" imgW="952200" imgH="393480" progId="Equation.3">
              <p:embed/>
            </p:oleObj>
          </a:graphicData>
        </a:graphic>
      </p:graphicFrame>
      <p:pic>
        <p:nvPicPr>
          <p:cNvPr id="35845" name="Picture 11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1138" y="2535238"/>
            <a:ext cx="3744912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Elementary flows</a:t>
            </a:r>
          </a:p>
        </p:txBody>
      </p:sp>
      <p:sp>
        <p:nvSpPr>
          <p:cNvPr id="36869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684213" y="1524000"/>
            <a:ext cx="5030787" cy="4800600"/>
          </a:xfrm>
        </p:spPr>
        <p:txBody>
          <a:bodyPr/>
          <a:lstStyle/>
          <a:p>
            <a:pPr eaLnBrk="1" hangingPunct="1"/>
            <a:r>
              <a:rPr lang="en-US" altLang="zh-TW" smtClean="0"/>
              <a:t>Uniform flow</a:t>
            </a:r>
          </a:p>
          <a:p>
            <a:pPr lvl="1" eaLnBrk="1" hangingPunct="1"/>
            <a:r>
              <a:rPr lang="en-US" altLang="zh-TW" smtClean="0"/>
              <a:t>A uniform flow is a physically possible incompressible and irrotational flow.</a:t>
            </a:r>
          </a:p>
          <a:p>
            <a:pPr lvl="1" eaLnBrk="1" hangingPunct="1"/>
            <a:r>
              <a:rPr lang="en-US" altLang="zh-TW" smtClean="0"/>
              <a:t>Boundary condition for </a:t>
            </a:r>
            <a:r>
              <a:rPr lang="en-US" altLang="zh-TW" smtClean="0">
                <a:sym typeface="Symbol" pitchFamily="18" charset="2"/>
              </a:rPr>
              <a:t>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Solution for </a:t>
            </a:r>
            <a:endParaRPr lang="en-US" altLang="zh-TW" smtClean="0"/>
          </a:p>
          <a:p>
            <a:pPr lvl="1" eaLnBrk="1" hangingPunct="1"/>
            <a:endParaRPr lang="en-US" altLang="zh-TW" smtClean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447800" y="3581400"/>
          <a:ext cx="1592263" cy="1752600"/>
        </p:xfrm>
        <a:graphic>
          <a:graphicData uri="http://schemas.openxmlformats.org/presentationml/2006/ole">
            <p:oleObj spid="_x0000_s36866" name="Equation" r:id="rId3" imgW="761760" imgH="83808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524000" y="5791200"/>
          <a:ext cx="1295400" cy="550863"/>
        </p:xfrm>
        <a:graphic>
          <a:graphicData uri="http://schemas.openxmlformats.org/presentationml/2006/ole">
            <p:oleObj spid="_x0000_s36867" name="Equation" r:id="rId4" imgW="507960" imgH="215640" progId="Equation.3">
              <p:embed/>
            </p:oleObj>
          </a:graphicData>
        </a:graphic>
      </p:graphicFrame>
      <p:pic>
        <p:nvPicPr>
          <p:cNvPr id="36870" name="Picture 11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0775" y="2781300"/>
            <a:ext cx="38893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4951412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Boundary condition for </a:t>
            </a:r>
            <a:r>
              <a:rPr lang="en-US" altLang="zh-TW" smtClean="0">
                <a:sym typeface="Symbol" pitchFamily="18" charset="2"/>
              </a:rPr>
              <a:t>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Solution for </a:t>
            </a:r>
            <a:endParaRPr lang="en-US" altLang="zh-TW" smtClean="0"/>
          </a:p>
          <a:p>
            <a:pPr lvl="1" eaLnBrk="1" hangingPunct="1"/>
            <a:endParaRPr lang="en-US" altLang="zh-TW" sz="2000" smtClean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371600" y="1905000"/>
          <a:ext cx="1646238" cy="1752600"/>
        </p:xfrm>
        <a:graphic>
          <a:graphicData uri="http://schemas.openxmlformats.org/presentationml/2006/ole">
            <p:oleObj spid="_x0000_s37890" name="Equation" r:id="rId3" imgW="787320" imgH="838080" progId="Equation.3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447800" y="4176713"/>
          <a:ext cx="1192213" cy="471487"/>
        </p:xfrm>
        <a:graphic>
          <a:graphicData uri="http://schemas.openxmlformats.org/presentationml/2006/ole">
            <p:oleObj spid="_x0000_s37891" name="Equation" r:id="rId4" imgW="5457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4646612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Source flow</a:t>
            </a:r>
            <a:endParaRPr lang="en-US" altLang="zh-TW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Cylindrical coordinate system is applied.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Incompressible at every point except the origin.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Irrotational at every point.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Velocity field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/>
              <a:t>   where </a:t>
            </a:r>
            <a:r>
              <a:rPr lang="en-US" altLang="zh-TW" smtClean="0">
                <a:sym typeface="Symbol" pitchFamily="18" charset="2"/>
              </a:rPr>
              <a:t> is the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source strength</a:t>
            </a:r>
            <a:r>
              <a:rPr lang="en-US" altLang="zh-TW" smtClean="0">
                <a:sym typeface="Symbol" pitchFamily="18" charset="2"/>
              </a:rPr>
              <a:t>, defined as the volume flow rate per unit length.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 </a:t>
            </a:r>
            <a:endParaRPr lang="en-US" altLang="zh-TW" smtClean="0">
              <a:solidFill>
                <a:schemeClr val="hlink"/>
              </a:solidFill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477963" y="4191000"/>
          <a:ext cx="2179637" cy="835025"/>
        </p:xfrm>
        <a:graphic>
          <a:graphicData uri="http://schemas.openxmlformats.org/presentationml/2006/ole">
            <p:oleObj spid="_x0000_s38914" name="Equation" r:id="rId3" imgW="1028520" imgH="393480" progId="Equation.3">
              <p:embed/>
            </p:oleObj>
          </a:graphicData>
        </a:graphic>
      </p:graphicFrame>
      <p:pic>
        <p:nvPicPr>
          <p:cNvPr id="38916" name="Picture 12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5238" y="2555875"/>
            <a:ext cx="3960812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7704137" cy="4391025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sym typeface="Symbol" pitchFamily="18" charset="2"/>
              </a:rPr>
              <a:t> is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positive</a:t>
            </a:r>
            <a:r>
              <a:rPr lang="en-US" altLang="zh-TW" smtClean="0">
                <a:sym typeface="Symbol" pitchFamily="18" charset="2"/>
              </a:rPr>
              <a:t> for a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source</a:t>
            </a:r>
            <a:r>
              <a:rPr lang="en-US" altLang="zh-TW" smtClean="0">
                <a:sym typeface="Symbol" pitchFamily="18" charset="2"/>
              </a:rPr>
              <a:t> flow, whereas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negative </a:t>
            </a:r>
            <a:r>
              <a:rPr lang="en-US" altLang="zh-TW" smtClean="0">
                <a:sym typeface="Symbol" pitchFamily="18" charset="2"/>
              </a:rPr>
              <a:t>for a </a:t>
            </a:r>
            <a:r>
              <a:rPr lang="en-US" altLang="zh-TW" smtClean="0">
                <a:solidFill>
                  <a:schemeClr val="hlink"/>
                </a:solidFill>
                <a:sym typeface="Symbol" pitchFamily="18" charset="2"/>
              </a:rPr>
              <a:t>sink </a:t>
            </a:r>
            <a:r>
              <a:rPr lang="en-US" altLang="zh-TW" smtClean="0">
                <a:sym typeface="Symbol" pitchFamily="18" charset="2"/>
              </a:rPr>
              <a:t>flow.</a:t>
            </a:r>
            <a:endParaRPr lang="en-US" altLang="zh-TW" smtClean="0"/>
          </a:p>
          <a:p>
            <a:pPr lvl="1" eaLnBrk="1" hangingPunct="1"/>
            <a:r>
              <a:rPr lang="en-US" altLang="zh-TW" smtClean="0"/>
              <a:t>Solution for </a:t>
            </a:r>
            <a:r>
              <a:rPr lang="en-US" altLang="zh-TW" smtClean="0">
                <a:sym typeface="Symbol" pitchFamily="18" charset="2"/>
              </a:rPr>
              <a:t> and 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524000" y="2819400"/>
          <a:ext cx="1439863" cy="1676400"/>
        </p:xfrm>
        <a:graphic>
          <a:graphicData uri="http://schemas.openxmlformats.org/presentationml/2006/ole">
            <p:oleObj spid="_x0000_s39938" name="Equation" r:id="rId3" imgW="69840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4537075" cy="446405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Doublet flow</a:t>
            </a:r>
          </a:p>
          <a:p>
            <a:pPr lvl="1" eaLnBrk="1" hangingPunct="1"/>
            <a:r>
              <a:rPr lang="en-US" altLang="zh-TW" smtClean="0"/>
              <a:t>A pair of source-sink with the same strength, while the distance </a:t>
            </a:r>
            <a:r>
              <a:rPr lang="en-US" altLang="zh-TW" i="1" smtClean="0">
                <a:latin typeface="Times New Roman" pitchFamily="18" charset="0"/>
              </a:rPr>
              <a:t>l </a:t>
            </a:r>
            <a:r>
              <a:rPr lang="en-US" altLang="zh-TW" smtClean="0"/>
              <a:t>between each other tends to zero.</a:t>
            </a:r>
          </a:p>
          <a:p>
            <a:pPr lvl="1" eaLnBrk="1" hangingPunct="1"/>
            <a:r>
              <a:rPr lang="en-US" altLang="zh-TW" smtClean="0"/>
              <a:t>Stream function </a:t>
            </a:r>
            <a:r>
              <a:rPr lang="en-US" altLang="zh-TW" smtClean="0">
                <a:sym typeface="Symbol" pitchFamily="18" charset="2"/>
              </a:rPr>
              <a:t>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where =const. is the strength of the doublet.</a:t>
            </a:r>
          </a:p>
          <a:p>
            <a:pPr lvl="1" eaLnBrk="1" hangingPunct="1"/>
            <a:endParaRPr lang="en-US" altLang="zh-TW" i="1" smtClean="0">
              <a:latin typeface="Times New Roman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14400" y="4038600"/>
          <a:ext cx="4418013" cy="955675"/>
        </p:xfrm>
        <a:graphic>
          <a:graphicData uri="http://schemas.openxmlformats.org/presentationml/2006/ole">
            <p:oleObj spid="_x0000_s40962" name="Equation" r:id="rId3" imgW="2171520" imgH="469800" progId="Equation.3">
              <p:embed/>
            </p:oleObj>
          </a:graphicData>
        </a:graphic>
      </p:graphicFrame>
      <p:pic>
        <p:nvPicPr>
          <p:cNvPr id="40964" name="Picture 7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3800" y="1916113"/>
            <a:ext cx="3779838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84313"/>
            <a:ext cx="7550150" cy="4681537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Solution for </a:t>
            </a:r>
            <a:r>
              <a:rPr lang="en-US" altLang="zh-TW" smtClean="0">
                <a:sym typeface="Symbol" pitchFamily="18" charset="2"/>
              </a:rPr>
              <a:t> and </a:t>
            </a: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>
              <a:sym typeface="Symbol" pitchFamily="18" charset="2"/>
            </a:endParaRPr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The direction of a doublet is designated by an arrow draw </a:t>
            </a:r>
            <a:r>
              <a:rPr lang="en-US" altLang="zh-TW" smtClean="0">
                <a:solidFill>
                  <a:schemeClr val="hlink"/>
                </a:solidFill>
              </a:rPr>
              <a:t>form the sink to the source</a:t>
            </a:r>
            <a:r>
              <a:rPr lang="en-US" altLang="zh-TW" smtClean="0"/>
              <a:t>.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695450" y="1905000"/>
          <a:ext cx="1885950" cy="1676400"/>
        </p:xfrm>
        <a:graphic>
          <a:graphicData uri="http://schemas.openxmlformats.org/presentationml/2006/ole">
            <p:oleObj spid="_x0000_s41986" name="Equation" r:id="rId3" imgW="91440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57338"/>
            <a:ext cx="4649787" cy="4403725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Vortex flow</a:t>
            </a:r>
          </a:p>
          <a:p>
            <a:pPr lvl="1" eaLnBrk="1" hangingPunct="1"/>
            <a:r>
              <a:rPr lang="en-US" altLang="zh-TW" smtClean="0"/>
              <a:t>A flow where all the streamlines are </a:t>
            </a:r>
            <a:r>
              <a:rPr lang="en-US" altLang="zh-TW" smtClean="0">
                <a:solidFill>
                  <a:schemeClr val="hlink"/>
                </a:solidFill>
              </a:rPr>
              <a:t>concentric circles</a:t>
            </a:r>
            <a:r>
              <a:rPr lang="en-US" altLang="zh-TW" smtClean="0"/>
              <a:t>, and the velocity along any circular streamline is constant.</a:t>
            </a:r>
          </a:p>
          <a:p>
            <a:pPr lvl="1" eaLnBrk="1" hangingPunct="1"/>
            <a:r>
              <a:rPr lang="en-US" altLang="zh-TW" smtClean="0"/>
              <a:t>Incompressible at every point.</a:t>
            </a:r>
          </a:p>
          <a:p>
            <a:pPr lvl="1" eaLnBrk="1" hangingPunct="1"/>
            <a:r>
              <a:rPr lang="en-US" altLang="zh-TW" smtClean="0"/>
              <a:t>Irrotational at every point except the origin.</a:t>
            </a:r>
          </a:p>
        </p:txBody>
      </p:sp>
      <p:pic>
        <p:nvPicPr>
          <p:cNvPr id="109571" name="Picture 8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2420938"/>
            <a:ext cx="35290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Chap.3</a:t>
            </a:r>
          </a:p>
        </p:txBody>
      </p:sp>
      <p:sp>
        <p:nvSpPr>
          <p:cNvPr id="1064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2514600"/>
            <a:ext cx="7772400" cy="3276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zh-TW" sz="4000" smtClean="0"/>
              <a:t>Fundamentals of Inviscid, Incompressible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22300" y="1474788"/>
            <a:ext cx="4670425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Velocity field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where </a:t>
            </a:r>
            <a:r>
              <a:rPr lang="en-US" altLang="zh-TW" smtClean="0">
                <a:sym typeface="Symbol" pitchFamily="18" charset="2"/>
              </a:rPr>
              <a:t> is the circulation.</a:t>
            </a:r>
          </a:p>
          <a:p>
            <a:pPr lvl="1" eaLnBrk="1" hangingPunct="1"/>
            <a:r>
              <a:rPr lang="en-US" altLang="zh-TW" smtClean="0"/>
              <a:t>Solution for </a:t>
            </a:r>
            <a:r>
              <a:rPr lang="en-US" altLang="zh-TW" smtClean="0">
                <a:sym typeface="Symbol" pitchFamily="18" charset="2"/>
              </a:rPr>
              <a:t> and 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447800" y="1908175"/>
          <a:ext cx="2339975" cy="835025"/>
        </p:xfrm>
        <a:graphic>
          <a:graphicData uri="http://schemas.openxmlformats.org/presentationml/2006/ole">
            <p:oleObj spid="_x0000_s43010" name="Equation" r:id="rId3" imgW="1104840" imgH="39348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479550" y="3657600"/>
          <a:ext cx="1492250" cy="1676400"/>
        </p:xfrm>
        <a:graphic>
          <a:graphicData uri="http://schemas.openxmlformats.org/presentationml/2006/ole">
            <p:oleObj spid="_x0000_s43011" name="Equation" r:id="rId4" imgW="723600" imgH="81252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Combination of elementary flows</a:t>
            </a:r>
          </a:p>
        </p:txBody>
      </p:sp>
      <p:sp>
        <p:nvSpPr>
          <p:cNvPr id="440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sym typeface="Symbol" pitchFamily="18" charset="2"/>
              </a:rPr>
              <a:t>Superposition of a uniform flow and a source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Stream function 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447800" y="2514600"/>
          <a:ext cx="2590800" cy="828675"/>
        </p:xfrm>
        <a:graphic>
          <a:graphicData uri="http://schemas.openxmlformats.org/presentationml/2006/ole">
            <p:oleObj spid="_x0000_s44034" name="Equation" r:id="rId3" imgW="1231560" imgH="393480" progId="Equation.3">
              <p:embed/>
            </p:oleObj>
          </a:graphicData>
        </a:graphic>
      </p:graphicFrame>
      <p:pic>
        <p:nvPicPr>
          <p:cNvPr id="44037" name="Picture 6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88" y="3429000"/>
            <a:ext cx="71278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621588" cy="4840287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Velocity field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Stagnation point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The streamline goes through the stagnation point is described by </a:t>
            </a:r>
            <a:r>
              <a:rPr lang="en-US" altLang="zh-TW" smtClean="0">
                <a:sym typeface="Symbol" pitchFamily="18" charset="2"/>
              </a:rPr>
              <a:t>=/2, shown as curve </a:t>
            </a:r>
            <a:r>
              <a:rPr lang="en-US" altLang="zh-TW" i="1" smtClean="0">
                <a:sym typeface="Symbol" pitchFamily="18" charset="2"/>
              </a:rPr>
              <a:t>ABC</a:t>
            </a:r>
            <a:r>
              <a:rPr lang="en-US" altLang="zh-TW" i="1" smtClean="0"/>
              <a:t> </a:t>
            </a:r>
            <a:r>
              <a:rPr lang="en-US" altLang="zh-TW" smtClean="0"/>
              <a:t>.</a:t>
            </a:r>
            <a:endParaRPr lang="en-US" altLang="zh-TW" i="1" smtClean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447800" y="1828800"/>
          <a:ext cx="3124200" cy="1525588"/>
        </p:xfrm>
        <a:graphic>
          <a:graphicData uri="http://schemas.openxmlformats.org/presentationml/2006/ole">
            <p:oleObj spid="_x0000_s45058" name="Equation" r:id="rId3" imgW="1663560" imgH="81252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1447800" y="3657600"/>
          <a:ext cx="5103813" cy="1857375"/>
        </p:xfrm>
        <a:graphic>
          <a:graphicData uri="http://schemas.openxmlformats.org/presentationml/2006/ole">
            <p:oleObj spid="_x0000_s45059" name="Equation" r:id="rId4" imgW="2717640" imgH="990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7550150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Streamline </a:t>
            </a:r>
            <a:r>
              <a:rPr lang="en-US" altLang="zh-TW" i="1" smtClean="0"/>
              <a:t>ABC</a:t>
            </a:r>
            <a:r>
              <a:rPr lang="en-US" altLang="zh-TW" smtClean="0"/>
              <a:t> separates the fluid coming from the free stream and the fluid emanating from the source.</a:t>
            </a:r>
          </a:p>
          <a:p>
            <a:pPr lvl="1" eaLnBrk="1" hangingPunct="1"/>
            <a:r>
              <a:rPr lang="en-US" altLang="zh-TW" smtClean="0"/>
              <a:t>The entire region inside </a:t>
            </a:r>
            <a:r>
              <a:rPr lang="en-US" altLang="zh-TW" i="1" smtClean="0"/>
              <a:t>ABC</a:t>
            </a:r>
            <a:r>
              <a:rPr lang="en-US" altLang="zh-TW" smtClean="0"/>
              <a:t> could be replaced with a solid body of the same shape.</a:t>
            </a:r>
            <a:endParaRPr lang="en-US" altLang="zh-TW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sym typeface="Symbol" pitchFamily="18" charset="2"/>
              </a:rPr>
              <a:t>Superposition of a uniform flow and a source-sink pair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Stream function </a:t>
            </a:r>
            <a:endParaRPr lang="el-GR" altLang="zh-TW" smtClean="0">
              <a:sym typeface="Symbol" pitchFamily="18" charset="2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530350" y="2743200"/>
          <a:ext cx="3498850" cy="828675"/>
        </p:xfrm>
        <a:graphic>
          <a:graphicData uri="http://schemas.openxmlformats.org/presentationml/2006/ole">
            <p:oleObj spid="_x0000_s46082" name="Equation" r:id="rId3" imgW="1663560" imgH="393480" progId="Equation.3">
              <p:embed/>
            </p:oleObj>
          </a:graphicData>
        </a:graphic>
      </p:graphicFrame>
      <p:pic>
        <p:nvPicPr>
          <p:cNvPr id="46084" name="Picture 6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713" y="3500438"/>
            <a:ext cx="540067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621588" cy="4840287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Two stagnation points A and B are found by setting V=0.</a:t>
            </a:r>
          </a:p>
          <a:p>
            <a:pPr lvl="1" eaLnBrk="1" hangingPunct="1"/>
            <a:r>
              <a:rPr lang="en-US" altLang="zh-TW" smtClean="0"/>
              <a:t>The stagnation streamline is given by </a:t>
            </a:r>
            <a:r>
              <a:rPr lang="en-US" altLang="zh-TW" smtClean="0">
                <a:sym typeface="Symbol" pitchFamily="18" charset="2"/>
              </a:rPr>
              <a:t>=0, i.e.</a:t>
            </a:r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mtClean="0"/>
              <a:t>   which is the equation of an oval, called </a:t>
            </a:r>
            <a:r>
              <a:rPr lang="en-US" altLang="zh-TW" i="1" smtClean="0">
                <a:solidFill>
                  <a:schemeClr val="hlink"/>
                </a:solidFill>
              </a:rPr>
              <a:t>Rankine oval</a:t>
            </a:r>
            <a:r>
              <a:rPr lang="en-US" altLang="zh-TW" smtClean="0"/>
              <a:t>.</a:t>
            </a:r>
          </a:p>
          <a:p>
            <a:pPr lvl="1" eaLnBrk="1" hangingPunct="1"/>
            <a:r>
              <a:rPr lang="en-US" altLang="zh-TW" smtClean="0"/>
              <a:t>The region inside the oval can be replaced by a solid body with the same shape.</a:t>
            </a: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1430338" y="2676525"/>
          <a:ext cx="3979862" cy="828675"/>
        </p:xfrm>
        <a:graphic>
          <a:graphicData uri="http://schemas.openxmlformats.org/presentationml/2006/ole">
            <p:oleObj spid="_x0000_s47106" name="Equation" r:id="rId3" imgW="1892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Nonlifting flow over a circular cylinder</a:t>
            </a:r>
          </a:p>
          <a:p>
            <a:pPr lvl="1" eaLnBrk="1" hangingPunct="1"/>
            <a:r>
              <a:rPr lang="en-US" altLang="zh-TW" smtClean="0"/>
              <a:t>Superposition of a uniform flow and a doublet</a:t>
            </a:r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Stream function </a:t>
            </a:r>
            <a:endParaRPr lang="el-GR" altLang="zh-TW" smtClean="0">
              <a:sym typeface="Symbol" pitchFamily="18" charset="2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1524000" y="2795588"/>
          <a:ext cx="5929313" cy="1014412"/>
        </p:xfrm>
        <a:graphic>
          <a:graphicData uri="http://schemas.openxmlformats.org/presentationml/2006/ole">
            <p:oleObj spid="_x0000_s48130" name="Equation" r:id="rId3" imgW="2819160" imgH="482400" progId="Equation.3">
              <p:embed/>
            </p:oleObj>
          </a:graphicData>
        </a:graphic>
      </p:graphicFrame>
      <p:pic>
        <p:nvPicPr>
          <p:cNvPr id="48132" name="Picture 6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3763963"/>
            <a:ext cx="51117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621588" cy="4840287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Velocity field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The stagnation streamline is given by </a:t>
            </a:r>
            <a:r>
              <a:rPr lang="en-US" altLang="zh-TW" smtClean="0">
                <a:sym typeface="Symbol" pitchFamily="18" charset="2"/>
              </a:rPr>
              <a:t>=0, i.e.</a:t>
            </a:r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z="1800" smtClean="0"/>
          </a:p>
          <a:p>
            <a:pPr lvl="1" eaLnBrk="1" hangingPunct="1"/>
            <a:r>
              <a:rPr lang="en-US" altLang="zh-TW" smtClean="0"/>
              <a:t>The stagnation streamline includes the circle described by </a:t>
            </a:r>
            <a:r>
              <a:rPr lang="en-US" altLang="zh-TW" i="1" smtClean="0"/>
              <a:t>r</a:t>
            </a:r>
            <a:r>
              <a:rPr lang="en-US" altLang="zh-TW" smtClean="0"/>
              <a:t>=</a:t>
            </a:r>
            <a:r>
              <a:rPr lang="en-US" altLang="zh-TW" i="1" smtClean="0"/>
              <a:t>R</a:t>
            </a:r>
            <a:r>
              <a:rPr lang="en-US" altLang="zh-TW" smtClean="0"/>
              <a:t>, and the entire horizontal axis through points </a:t>
            </a:r>
            <a:r>
              <a:rPr lang="en-US" altLang="zh-TW" i="1" smtClean="0"/>
              <a:t>A </a:t>
            </a:r>
            <a:r>
              <a:rPr lang="en-US" altLang="zh-TW" smtClean="0"/>
              <a:t>and </a:t>
            </a:r>
            <a:r>
              <a:rPr lang="en-US" altLang="zh-TW" i="1" smtClean="0"/>
              <a:t>B</a:t>
            </a:r>
            <a:r>
              <a:rPr lang="en-US" altLang="zh-TW" smtClean="0"/>
              <a:t>.</a:t>
            </a:r>
            <a:endParaRPr lang="en-US" altLang="zh-TW" i="1" smtClean="0"/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1370013" y="1846263"/>
          <a:ext cx="3506787" cy="1811337"/>
        </p:xfrm>
        <a:graphic>
          <a:graphicData uri="http://schemas.openxmlformats.org/presentationml/2006/ole">
            <p:oleObj spid="_x0000_s49154" name="Equation" r:id="rId3" imgW="1866600" imgH="96516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360488" y="4038600"/>
          <a:ext cx="3363912" cy="1014413"/>
        </p:xfrm>
        <a:graphic>
          <a:graphicData uri="http://schemas.openxmlformats.org/presentationml/2006/ole">
            <p:oleObj spid="_x0000_s49155" name="Equation" r:id="rId4" imgW="16002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7621588" cy="4840287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We can replace the flow inside the circle by a solid body. Consequently, a flow over a circular cylindrical of radius </a:t>
            </a:r>
            <a:r>
              <a:rPr lang="en-US" altLang="zh-TW" i="1" smtClean="0"/>
              <a:t>R</a:t>
            </a:r>
            <a:r>
              <a:rPr lang="en-US" altLang="zh-TW" smtClean="0"/>
              <a:t> can be synthesized by this superposition, where</a:t>
            </a:r>
          </a:p>
          <a:p>
            <a:pPr lvl="1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The pressure distribution is symmetric about both axes. As a result, there is </a:t>
            </a:r>
            <a:r>
              <a:rPr lang="en-US" altLang="zh-TW" i="1" smtClean="0">
                <a:solidFill>
                  <a:schemeClr val="hlink"/>
                </a:solidFill>
              </a:rPr>
              <a:t>no net lift</a:t>
            </a:r>
            <a:r>
              <a:rPr lang="en-US" altLang="zh-TW" smtClean="0"/>
              <a:t>, as well as </a:t>
            </a:r>
            <a:r>
              <a:rPr lang="en-US" altLang="zh-TW" i="1" smtClean="0">
                <a:solidFill>
                  <a:schemeClr val="hlink"/>
                </a:solidFill>
              </a:rPr>
              <a:t>no net drag</a:t>
            </a:r>
            <a:r>
              <a:rPr lang="en-US" altLang="zh-TW" smtClean="0"/>
              <a:t> which makes no sense in real world.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1295400" y="3008313"/>
          <a:ext cx="1530350" cy="954087"/>
        </p:xfrm>
        <a:graphic>
          <a:graphicData uri="http://schemas.openxmlformats.org/presentationml/2006/ole">
            <p:oleObj spid="_x0000_s50178" name="Equation" r:id="rId3" imgW="7743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557338"/>
            <a:ext cx="7847012" cy="41148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cs typeface="Times New Roman" pitchFamily="18" charset="0"/>
              </a:rPr>
              <a:t>Define </a:t>
            </a:r>
            <a:r>
              <a:rPr lang="en-US" altLang="zh-TW" smtClean="0">
                <a:solidFill>
                  <a:schemeClr val="hlink"/>
                </a:solidFill>
                <a:cs typeface="Times New Roman" pitchFamily="18" charset="0"/>
              </a:rPr>
              <a:t>span efficiency factor </a:t>
            </a:r>
            <a:r>
              <a:rPr lang="en-US" altLang="zh-TW" i="1" smtClean="0">
                <a:solidFill>
                  <a:schemeClr val="hlink"/>
                </a:solidFill>
                <a:cs typeface="Times New Roman" pitchFamily="18" charset="0"/>
              </a:rPr>
              <a:t>e</a:t>
            </a:r>
          </a:p>
          <a:p>
            <a:pPr lvl="1" eaLnBrk="1" hangingPunct="1"/>
            <a:endParaRPr lang="en-US" altLang="zh-TW" i="1" smtClean="0">
              <a:solidFill>
                <a:schemeClr val="hlink"/>
              </a:solidFill>
              <a:cs typeface="Times New Roman" pitchFamily="18" charset="0"/>
            </a:endParaRPr>
          </a:p>
          <a:p>
            <a:pPr lvl="1" eaLnBrk="1" hangingPunct="1"/>
            <a:endParaRPr lang="en-US" altLang="zh-TW" i="1" smtClean="0">
              <a:cs typeface="Times New Roman" pitchFamily="18" charset="0"/>
            </a:endParaRPr>
          </a:p>
          <a:p>
            <a:pPr lvl="1" eaLnBrk="1" hangingPunct="1"/>
            <a:endParaRPr lang="en-US" altLang="zh-TW" smtClean="0">
              <a:cs typeface="Times New Roman" pitchFamily="18" charset="0"/>
            </a:endParaRPr>
          </a:p>
          <a:p>
            <a:pPr lvl="1" eaLnBrk="1" hangingPunct="1"/>
            <a:r>
              <a:rPr lang="en-US" altLang="zh-TW" smtClean="0">
                <a:cs typeface="Times New Roman" pitchFamily="18" charset="0"/>
              </a:rPr>
              <a:t>Note that 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=0 and </a:t>
            </a:r>
            <a:r>
              <a:rPr lang="en-US" altLang="zh-TW" i="1" smtClean="0"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=1 for the elliptical lift distribution. Hence, the lift distribution which yields </a:t>
            </a:r>
            <a:r>
              <a:rPr lang="en-US" altLang="zh-TW" i="1" smtClean="0">
                <a:solidFill>
                  <a:schemeClr val="hlink"/>
                </a:solidFill>
                <a:cs typeface="Times New Roman" pitchFamily="18" charset="0"/>
                <a:sym typeface="Symbol" pitchFamily="18" charset="2"/>
              </a:rPr>
              <a:t>minimum induced drag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 is the </a:t>
            </a:r>
            <a:r>
              <a:rPr lang="en-US" altLang="zh-TW" smtClean="0">
                <a:solidFill>
                  <a:schemeClr val="hlink"/>
                </a:solidFill>
                <a:cs typeface="Times New Roman" pitchFamily="18" charset="0"/>
                <a:sym typeface="Symbol" pitchFamily="18" charset="2"/>
              </a:rPr>
              <a:t>elliptical lift distribution</a:t>
            </a:r>
            <a:r>
              <a:rPr lang="en-US" altLang="zh-TW" smtClean="0">
                <a:cs typeface="Times New Roman" pitchFamily="18" charset="0"/>
                <a:sym typeface="Symbol" pitchFamily="18" charset="2"/>
              </a:rPr>
              <a:t>.</a:t>
            </a:r>
            <a:endParaRPr lang="el-GR" altLang="zh-TW" smtClean="0">
              <a:cs typeface="Times New Roman" pitchFamily="18" charset="0"/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447800" y="1905000"/>
          <a:ext cx="1881188" cy="1484313"/>
        </p:xfrm>
        <a:graphic>
          <a:graphicData uri="http://schemas.openxmlformats.org/presentationml/2006/ole">
            <p:oleObj spid="_x0000_s83970" name="Equation" r:id="rId3" imgW="83808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1143000"/>
          </a:xfrm>
        </p:spPr>
        <p:txBody>
          <a:bodyPr/>
          <a:lstStyle/>
          <a:p>
            <a:pPr marL="838200" indent="-838200" eaLnBrk="1" hangingPunct="1"/>
            <a:r>
              <a:rPr lang="en-US" altLang="zh-TW" sz="3200" smtClean="0"/>
              <a:t>OUTLINE</a:t>
            </a:r>
          </a:p>
        </p:txBody>
      </p:sp>
      <p:sp>
        <p:nvSpPr>
          <p:cNvPr id="1075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TW" smtClean="0"/>
              <a:t>Bernoulli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s equation and its application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mtClean="0"/>
              <a:t>Pressure coefficient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mtClean="0"/>
              <a:t>Laplace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s equation for irrotational, incompressible flow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mtClean="0"/>
              <a:t>Elementary flows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mtClean="0"/>
              <a:t>Combination of elementary flows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eaLnBrk="1" hangingPunct="1"/>
            <a:r>
              <a:rPr lang="en-US" altLang="zh-TW" sz="3200" smtClean="0"/>
              <a:t>Bernoulli</a:t>
            </a:r>
            <a:r>
              <a:rPr lang="en-US" altLang="zh-TW" sz="3200" smtClean="0">
                <a:latin typeface="Times New Roman" pitchFamily="18" charset="0"/>
              </a:rPr>
              <a:t>’</a:t>
            </a:r>
            <a:r>
              <a:rPr lang="en-US" altLang="zh-TW" sz="3200" smtClean="0"/>
              <a:t>s equation and its application</a:t>
            </a:r>
          </a:p>
        </p:txBody>
      </p:sp>
      <p:sp>
        <p:nvSpPr>
          <p:cNvPr id="286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Bernoulli</a:t>
            </a:r>
            <a:r>
              <a:rPr lang="en-US" altLang="zh-TW" sz="2800" smtClean="0">
                <a:latin typeface="Times New Roman" pitchFamily="18" charset="0"/>
              </a:rPr>
              <a:t>’</a:t>
            </a:r>
            <a:r>
              <a:rPr lang="en-US" altLang="zh-TW" sz="2800" smtClean="0"/>
              <a:t>s equation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Relation between pressure and velocity in an </a:t>
            </a:r>
            <a:r>
              <a:rPr lang="en-US" altLang="zh-TW" smtClean="0">
                <a:solidFill>
                  <a:schemeClr val="hlink"/>
                </a:solidFill>
              </a:rPr>
              <a:t>inviscid</a:t>
            </a:r>
            <a:r>
              <a:rPr lang="en-US" altLang="zh-TW" smtClean="0"/>
              <a:t>, </a:t>
            </a:r>
            <a:r>
              <a:rPr lang="en-US" altLang="zh-TW" smtClean="0">
                <a:solidFill>
                  <a:schemeClr val="hlink"/>
                </a:solidFill>
              </a:rPr>
              <a:t>incompressible</a:t>
            </a:r>
            <a:r>
              <a:rPr lang="en-US" altLang="zh-TW" smtClean="0"/>
              <a:t> flow.</a:t>
            </a:r>
            <a:endParaRPr lang="en-US" altLang="zh-TW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Equation form along a streamline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If the flow is </a:t>
            </a:r>
            <a:r>
              <a:rPr lang="en-US" altLang="zh-TW" smtClean="0">
                <a:solidFill>
                  <a:schemeClr val="hlink"/>
                </a:solidFill>
              </a:rPr>
              <a:t>irrotational</a:t>
            </a:r>
            <a:r>
              <a:rPr lang="en-US" altLang="zh-TW" smtClean="0"/>
              <a:t>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/>
              <a:t>                           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/>
              <a:t>   throughout the flow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600200" y="3276600"/>
          <a:ext cx="2533650" cy="854075"/>
        </p:xfrm>
        <a:graphic>
          <a:graphicData uri="http://schemas.openxmlformats.org/presentationml/2006/ole">
            <p:oleObj spid="_x0000_s28674" name="Equation" r:id="rId3" imgW="1168200" imgH="39348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676400" y="4419600"/>
          <a:ext cx="2533650" cy="854075"/>
        </p:xfrm>
        <a:graphic>
          <a:graphicData uri="http://schemas.openxmlformats.org/presentationml/2006/ole">
            <p:oleObj spid="_x0000_s28675" name="Equation" r:id="rId4" imgW="1168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Flow in a duct</a:t>
            </a:r>
          </a:p>
          <a:p>
            <a:pPr lvl="1" eaLnBrk="1" hangingPunct="1"/>
            <a:r>
              <a:rPr lang="en-US" altLang="zh-TW" smtClean="0"/>
              <a:t>Continuity equation for quasi-one-dimensional flow in a duct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zh-TW" smtClean="0"/>
          </a:p>
          <a:p>
            <a:pPr lvl="1" eaLnBrk="1" hangingPunct="1"/>
            <a:r>
              <a:rPr lang="en-US" altLang="zh-TW" smtClean="0"/>
              <a:t>For incompressible flow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676400" y="2819400"/>
          <a:ext cx="2286000" cy="504825"/>
        </p:xfrm>
        <a:graphic>
          <a:graphicData uri="http://schemas.openxmlformats.org/presentationml/2006/ole">
            <p:oleObj spid="_x0000_s29698" name="Equation" r:id="rId3" imgW="977760" imgH="21564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600200" y="3838575"/>
          <a:ext cx="1692275" cy="504825"/>
        </p:xfrm>
        <a:graphic>
          <a:graphicData uri="http://schemas.openxmlformats.org/presentationml/2006/ole">
            <p:oleObj spid="_x0000_s29699" name="Equation" r:id="rId4" imgW="723600" imgH="215640" progId="Equation.3">
              <p:embed/>
            </p:oleObj>
          </a:graphicData>
        </a:graphic>
      </p:graphicFrame>
      <p:pic>
        <p:nvPicPr>
          <p:cNvPr id="29701" name="Picture 8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00" y="4005263"/>
            <a:ext cx="54006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The venturi and low-speed wind tunnel</a:t>
            </a:r>
          </a:p>
          <a:p>
            <a:pPr lvl="1" eaLnBrk="1" hangingPunct="1"/>
            <a:r>
              <a:rPr lang="en-US" altLang="zh-TW" smtClean="0"/>
              <a:t>In aerodynamic application, venturi can be used to measure the velocity of inlet flow V</a:t>
            </a:r>
            <a:r>
              <a:rPr lang="en-US" altLang="zh-TW" sz="1200" smtClean="0"/>
              <a:t>1</a:t>
            </a:r>
            <a:r>
              <a:rPr lang="en-US" altLang="zh-TW" smtClean="0"/>
              <a:t>.</a:t>
            </a:r>
            <a:endParaRPr lang="en-US" altLang="zh-TW" sz="1200" smtClean="0"/>
          </a:p>
          <a:p>
            <a:pPr lvl="1" eaLnBrk="1" hangingPunct="1"/>
            <a:r>
              <a:rPr lang="en-US" altLang="zh-TW" smtClean="0"/>
              <a:t>From Bernoulli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s equation: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662113" y="3521075"/>
          <a:ext cx="3154362" cy="1131888"/>
        </p:xfrm>
        <a:graphic>
          <a:graphicData uri="http://schemas.openxmlformats.org/presentationml/2006/ole">
            <p:oleObj spid="_x0000_s30722" name="Equation" r:id="rId3" imgW="1346040" imgH="482400" progId="Equation.3">
              <p:embed/>
            </p:oleObj>
          </a:graphicData>
        </a:graphic>
      </p:graphicFrame>
      <p:pic>
        <p:nvPicPr>
          <p:cNvPr id="30724" name="Picture 7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0775" y="3357563"/>
            <a:ext cx="3889375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3810000" cy="4114800"/>
          </a:xfrm>
        </p:spPr>
        <p:txBody>
          <a:bodyPr/>
          <a:lstStyle/>
          <a:p>
            <a:pPr lvl="1" eaLnBrk="1" hangingPunct="1"/>
            <a:r>
              <a:rPr lang="en-US" altLang="zh-TW" smtClean="0"/>
              <a:t>A low-speed wind tunnel is a large venturi where the airflow is driven by a fan.</a:t>
            </a:r>
          </a:p>
          <a:p>
            <a:pPr lvl="1" eaLnBrk="1" hangingPunct="1"/>
            <a:r>
              <a:rPr lang="en-US" altLang="zh-TW" smtClean="0"/>
              <a:t>The test section flow velocity can be derived from Bernoulli</a:t>
            </a:r>
            <a:r>
              <a:rPr lang="en-US" altLang="zh-TW" smtClean="0">
                <a:latin typeface="Times New Roman" pitchFamily="18" charset="0"/>
              </a:rPr>
              <a:t>’</a:t>
            </a:r>
            <a:r>
              <a:rPr lang="en-US" altLang="zh-TW" smtClean="0"/>
              <a:t>s equation</a:t>
            </a:r>
          </a:p>
        </p:txBody>
      </p:sp>
      <p:pic>
        <p:nvPicPr>
          <p:cNvPr id="31748" name="Picture 7" descr="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lum contrast="6000"/>
          </a:blip>
          <a:srcRect/>
          <a:stretch>
            <a:fillRect/>
          </a:stretch>
        </p:blipFill>
        <p:spPr>
          <a:xfrm>
            <a:off x="4616450" y="1484313"/>
            <a:ext cx="4264025" cy="4681537"/>
          </a:xfrm>
          <a:noFill/>
        </p:spPr>
      </p:pic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331913" y="5013325"/>
          <a:ext cx="3213100" cy="1131888"/>
        </p:xfrm>
        <a:graphic>
          <a:graphicData uri="http://schemas.openxmlformats.org/presentationml/2006/ole">
            <p:oleObj spid="_x0000_s31746" name="Equation" r:id="rId4" imgW="13716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93738" y="1557338"/>
            <a:ext cx="4165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Pitto tube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Stagnation point: a point in a flow where V = 0. (ex. Point B in the figure.)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Stagnation pressure p</a:t>
            </a:r>
            <a:r>
              <a:rPr lang="en-US" altLang="zh-TW" sz="1200" smtClean="0"/>
              <a:t>0</a:t>
            </a:r>
            <a:r>
              <a:rPr lang="en-US" altLang="zh-TW" smtClean="0"/>
              <a:t>: pressure at a stagnation point, also called total pressure.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To measure the flight velocity of an airplane.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mtClean="0"/>
          </a:p>
        </p:txBody>
      </p:sp>
      <p:pic>
        <p:nvPicPr>
          <p:cNvPr id="32772" name="Picture 7" descr="p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1658938"/>
            <a:ext cx="3887787" cy="3065462"/>
          </a:xfrm>
          <a:noFill/>
        </p:spPr>
      </p:pic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4800600" y="4687888"/>
          <a:ext cx="2528888" cy="1101725"/>
        </p:xfrm>
        <a:graphic>
          <a:graphicData uri="http://schemas.openxmlformats.org/presentationml/2006/ole">
            <p:oleObj spid="_x0000_s32770" name="Equation" r:id="rId4" imgW="10792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Pressure coefficient</a:t>
            </a:r>
          </a:p>
        </p:txBody>
      </p:sp>
      <p:sp>
        <p:nvSpPr>
          <p:cNvPr id="3379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Pressure coefficient is defined as</a:t>
            </a:r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/>
              <a:t>    where   </a:t>
            </a:r>
          </a:p>
          <a:p>
            <a:pPr eaLnBrk="1" hangingPunct="1"/>
            <a:r>
              <a:rPr lang="en-US" altLang="zh-TW" sz="2800" smtClean="0"/>
              <a:t>For incompressible flow</a:t>
            </a:r>
          </a:p>
          <a:p>
            <a:pPr lvl="1" eaLnBrk="1" hangingPunct="1"/>
            <a:r>
              <a:rPr lang="en-US" altLang="zh-TW" smtClean="0"/>
              <a:t> C</a:t>
            </a:r>
            <a:r>
              <a:rPr lang="en-US" altLang="zh-TW" sz="1200" smtClean="0"/>
              <a:t>p</a:t>
            </a:r>
            <a:r>
              <a:rPr lang="en-US" altLang="zh-TW" smtClean="0"/>
              <a:t> can be reduced to be in terms of velocity only.</a:t>
            </a:r>
            <a:endParaRPr lang="en-US" altLang="zh-TW" sz="1000" smtClean="0"/>
          </a:p>
          <a:p>
            <a:pPr eaLnBrk="1" hangingPunct="1"/>
            <a:endParaRPr lang="en-US" altLang="zh-TW" sz="2800" smtClean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066800" y="1981200"/>
          <a:ext cx="1905000" cy="1009650"/>
        </p:xfrm>
        <a:graphic>
          <a:graphicData uri="http://schemas.openxmlformats.org/presentationml/2006/ole">
            <p:oleObj spid="_x0000_s33794" name="Equation" r:id="rId3" imgW="812520" imgH="43164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362200" y="2784475"/>
          <a:ext cx="1752600" cy="873125"/>
        </p:xfrm>
        <a:graphic>
          <a:graphicData uri="http://schemas.openxmlformats.org/presentationml/2006/ole">
            <p:oleObj spid="_x0000_s33795" name="Equation" r:id="rId4" imgW="787320" imgH="39348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452563" y="4406900"/>
          <a:ext cx="2201862" cy="1187450"/>
        </p:xfrm>
        <a:graphic>
          <a:graphicData uri="http://schemas.openxmlformats.org/presentationml/2006/ole">
            <p:oleObj spid="_x0000_s33796" name="Equation" r:id="rId5" imgW="93960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748</TotalTime>
  <Words>773</Words>
  <Application>Microsoft Office PowerPoint</Application>
  <PresentationFormat>On-screen Show (4:3)</PresentationFormat>
  <Paragraphs>150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Tahoma</vt:lpstr>
      <vt:lpstr>新細明體</vt:lpstr>
      <vt:lpstr>Arial</vt:lpstr>
      <vt:lpstr>Calibri</vt:lpstr>
      <vt:lpstr>微軟正黑體</vt:lpstr>
      <vt:lpstr>Constantia</vt:lpstr>
      <vt:lpstr>Wingdings 2</vt:lpstr>
      <vt:lpstr>Majalla UI</vt:lpstr>
      <vt:lpstr>Wingdings</vt:lpstr>
      <vt:lpstr>Symbol</vt:lpstr>
      <vt:lpstr>Times New Roman</vt:lpstr>
      <vt:lpstr>Flow</vt:lpstr>
      <vt:lpstr>Microsoft 方程式編輯器 3.0</vt:lpstr>
      <vt:lpstr>Slide 1</vt:lpstr>
      <vt:lpstr>Chap.3</vt:lpstr>
      <vt:lpstr>OUTLINE</vt:lpstr>
      <vt:lpstr>Bernoulli’s equation and its application</vt:lpstr>
      <vt:lpstr>Slide 5</vt:lpstr>
      <vt:lpstr>Slide 6</vt:lpstr>
      <vt:lpstr>Slide 7</vt:lpstr>
      <vt:lpstr>Slide 8</vt:lpstr>
      <vt:lpstr> Pressure coefficient</vt:lpstr>
      <vt:lpstr> Laplace’s equation for irrotational, incompressible flow</vt:lpstr>
      <vt:lpstr>Slide 11</vt:lpstr>
      <vt:lpstr>Slide 12</vt:lpstr>
      <vt:lpstr> Elementary flows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 Combination of elementary flows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fan</dc:creator>
  <cp:lastModifiedBy>lenovo</cp:lastModifiedBy>
  <cp:revision>43</cp:revision>
  <dcterms:created xsi:type="dcterms:W3CDTF">2003-11-23T06:29:38Z</dcterms:created>
  <dcterms:modified xsi:type="dcterms:W3CDTF">2019-11-05T19:41:41Z</dcterms:modified>
</cp:coreProperties>
</file>